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56"/>
  </p:notesMasterIdLst>
  <p:sldIdLst>
    <p:sldId id="256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33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4DTT/gup2/xfIYstd3REbZMWb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ra Arnaiz Navarro" initials="" lastIdx="3" clrIdx="0"/>
  <p:cmAuthor id="1" name="Sergio Gago" initials="SG" lastIdx="1" clrIdx="1">
    <p:extLst>
      <p:ext uri="{19B8F6BF-5375-455C-9EA6-DF929625EA0E}">
        <p15:presenceInfo xmlns:p15="http://schemas.microsoft.com/office/powerpoint/2012/main" userId="S::sergio.gago@navigaglobal.com::322194c1-f717-4f46-99b2-e35e3a66aa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12" d="100"/>
          <a:sy n="112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c05c635b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5ec05c635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ec05c635b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5ec05c635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c05c635b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5ec05c635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c05c635b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5ec05c635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c05c635b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g5ec05c635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c05c635b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5ec05c635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c05c635b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g5ec05c635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c05c635b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5ec05c635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c05c635b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5ec05c63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c05c635b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g5ec05c635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ec05c635b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5ec05c635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c05c635b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5ec05c635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ec05c635b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5ec05c635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ec05c635b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5ec05c635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c05c635b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5ec05c635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c05c635b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5ec05c635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ec05c635b_0_2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5ec05c635b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c05c635b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" name="Google Shape;259;g5ec05c635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c05c635b_0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5ec05c635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ec05c635b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5ec05c635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c05c63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g5ec05c63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c05c635b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5ec05c635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ec05c635b_0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5ec05c635b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c05c635b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g5ec05c635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c05c635b_0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5ec05c635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ec05c635b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5ec05c635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c05c635b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5ec05c635b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ec05c635b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g5ec05c635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ec05c635b_0_2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5ec05c635b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ec05c635b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5ec05c635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ec05c635b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g5ec05c635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eb11c5138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5eb11c513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ec05c635b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5ec05c635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ec05c635b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5ec05c635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ec05c635b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5ec05c635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ec05c635b_0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g5ec05c635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ec05c635b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g5ec05c635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ec05c635b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g5ec05c635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ec05c635b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5ec05c635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ec05c635b_0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g5ec05c63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ec05c635b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4" name="Google Shape;394;g5ec05c635b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ec05c635b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g5ec05c635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c05c635b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g5ec05c635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f2511f5be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g5f2511f5be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c05c635b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5ec05c635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c05c635b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g5ec05c635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c05c635b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5ec05c63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c05c635b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5ec05c635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/>
          <p:nvPr/>
        </p:nvSpPr>
        <p:spPr>
          <a:xfrm>
            <a:off x="-15875" y="1917700"/>
            <a:ext cx="9159875" cy="2828925"/>
          </a:xfrm>
          <a:prstGeom prst="rect">
            <a:avLst/>
          </a:prstGeom>
          <a:solidFill>
            <a:srgbClr val="00B4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33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 txBox="1"/>
          <p:nvPr/>
        </p:nvSpPr>
        <p:spPr>
          <a:xfrm>
            <a:off x="546100" y="4273998"/>
            <a:ext cx="5013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in Big Data Solutions 2019-2020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6767" y="2732880"/>
            <a:ext cx="1198563" cy="1198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8"/>
          <p:cNvGrpSpPr/>
          <p:nvPr/>
        </p:nvGrpSpPr>
        <p:grpSpPr>
          <a:xfrm>
            <a:off x="3568592" y="6370074"/>
            <a:ext cx="1990940" cy="246221"/>
            <a:chOff x="3506673" y="6101329"/>
            <a:chExt cx="1990940" cy="246221"/>
          </a:xfrm>
        </p:grpSpPr>
        <p:pic>
          <p:nvPicPr>
            <p:cNvPr id="18" name="Google Shape;1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6673" y="6138552"/>
              <a:ext cx="167984" cy="167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8"/>
            <p:cNvSpPr txBox="1"/>
            <p:nvPr/>
          </p:nvSpPr>
          <p:spPr>
            <a:xfrm>
              <a:off x="3623382" y="6101329"/>
              <a:ext cx="187423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Barcelona Technology School S.L.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546100" y="2810831"/>
            <a:ext cx="4164013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body" idx="2"/>
          </p:nvPr>
        </p:nvSpPr>
        <p:spPr>
          <a:xfrm>
            <a:off x="546100" y="5345745"/>
            <a:ext cx="2919412" cy="29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body" idx="3"/>
          </p:nvPr>
        </p:nvSpPr>
        <p:spPr>
          <a:xfrm>
            <a:off x="546100" y="5739788"/>
            <a:ext cx="2919413" cy="29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/>
          <p:nvPr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Content">
  <p:cSld name="Title, Subtitle &amp;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457200" y="472985"/>
            <a:ext cx="8229600" cy="5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457200" y="1056139"/>
            <a:ext cx="8229600" cy="3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457200" y="1531344"/>
            <a:ext cx="8229600" cy="493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" name="Google Shape;26;p9">
            <a:extLst>
              <a:ext uri="{FF2B5EF4-FFF2-40B4-BE49-F238E27FC236}">
                <a16:creationId xmlns:a16="http://schemas.microsoft.com/office/drawing/2014/main" id="{82BF2DAA-1F76-914C-8BAC-BF42D1C54527}"/>
              </a:ext>
            </a:extLst>
          </p:cNvPr>
          <p:cNvSpPr txBox="1"/>
          <p:nvPr userDrawn="1"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k">
  <p:cSld name="Blanc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;p9">
            <a:extLst>
              <a:ext uri="{FF2B5EF4-FFF2-40B4-BE49-F238E27FC236}">
                <a16:creationId xmlns:a16="http://schemas.microsoft.com/office/drawing/2014/main" id="{F62F24ED-658E-F241-95AA-42D91851A1C7}"/>
              </a:ext>
            </a:extLst>
          </p:cNvPr>
          <p:cNvSpPr txBox="1"/>
          <p:nvPr userDrawn="1"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57200" y="1724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Google Shape;26;p9">
            <a:extLst>
              <a:ext uri="{FF2B5EF4-FFF2-40B4-BE49-F238E27FC236}">
                <a16:creationId xmlns:a16="http://schemas.microsoft.com/office/drawing/2014/main" id="{1DBB48D2-BB8A-324A-8799-AD95118E967B}"/>
              </a:ext>
            </a:extLst>
          </p:cNvPr>
          <p:cNvSpPr txBox="1"/>
          <p:nvPr userDrawn="1"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457200" y="472985"/>
            <a:ext cx="8229600" cy="5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457200" y="1056139"/>
            <a:ext cx="8229600" cy="35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Google Shape;26;p9">
            <a:extLst>
              <a:ext uri="{FF2B5EF4-FFF2-40B4-BE49-F238E27FC236}">
                <a16:creationId xmlns:a16="http://schemas.microsoft.com/office/drawing/2014/main" id="{0634C2E1-F723-734A-A688-E4514416AADD}"/>
              </a:ext>
            </a:extLst>
          </p:cNvPr>
          <p:cNvSpPr txBox="1"/>
          <p:nvPr userDrawn="1"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out title">
  <p:cSld name="Content without 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881349"/>
            <a:ext cx="8229600" cy="553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26;p9">
            <a:extLst>
              <a:ext uri="{FF2B5EF4-FFF2-40B4-BE49-F238E27FC236}">
                <a16:creationId xmlns:a16="http://schemas.microsoft.com/office/drawing/2014/main" id="{5C8AF2CE-B509-894A-921E-74A6113BF93A}"/>
              </a:ext>
            </a:extLst>
          </p:cNvPr>
          <p:cNvSpPr txBox="1"/>
          <p:nvPr userDrawn="1"/>
        </p:nvSpPr>
        <p:spPr>
          <a:xfrm>
            <a:off x="7620000" y="185776"/>
            <a:ext cx="13147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MBDS 2020-2021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457200" y="16758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341645"/>
            <a:ext cx="8229600" cy="507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7" descr="Logo-BTS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1186" y="136525"/>
            <a:ext cx="2200275" cy="4873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ance_(computer_science)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Computer_progra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stance_(computer_science)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Computer_progra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-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ingle-level_store" TargetMode="External"/><Relationship Id="rId4" Type="http://schemas.openxmlformats.org/officeDocument/2006/relationships/hyperlink" Target="https://en.wikipedia.org/wiki/Operating_syst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body" idx="1"/>
          </p:nvPr>
        </p:nvSpPr>
        <p:spPr>
          <a:xfrm>
            <a:off x="546100" y="2810825"/>
            <a:ext cx="55488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GB"/>
              <a:t>Introduction to Programming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672A7-D40F-5748-B325-33BCF20D8B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c05c635b_0_42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Modern Operating Systems</a:t>
            </a:r>
            <a:endParaRPr/>
          </a:p>
        </p:txBody>
      </p:sp>
      <p:sp>
        <p:nvSpPr>
          <p:cNvPr id="154" name="Google Shape;154;g5ec05c635b_0_42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Unix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1970s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Bell Labs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Dennis Ritchie and Ken Thompson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Idea Separate OS in two parts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Core functionality of the OS (Kernel)</a:t>
            </a:r>
            <a:endParaRPr/>
          </a:p>
          <a:p>
            <a: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GB"/>
              <a:t>Memory management</a:t>
            </a:r>
            <a:endParaRPr/>
          </a:p>
          <a:p>
            <a: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GB"/>
              <a:t>Multitasking</a:t>
            </a:r>
            <a:endParaRPr/>
          </a:p>
          <a:p>
            <a: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GB"/>
              <a:t>I/O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Tools bundled with the kernel but not part of it</a:t>
            </a:r>
            <a:endParaRPr/>
          </a:p>
          <a:p>
            <a: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GB"/>
              <a:t>Libraries</a:t>
            </a:r>
            <a:endParaRPr/>
          </a:p>
          <a:p>
            <a: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GB"/>
              <a:t>Programs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Kernel panic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Kernel crashes with unrecoverable error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c05c635b_0_47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Modern Operating Systems</a:t>
            </a:r>
            <a:endParaRPr/>
          </a:p>
        </p:txBody>
      </p:sp>
      <p:sp>
        <p:nvSpPr>
          <p:cNvPr id="160" name="Google Shape;160;g5ec05c635b_0_47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MS-DOS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1981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Microsoft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Lack strong memory protection</a:t>
            </a:r>
            <a:endParaRPr/>
          </a:p>
        </p:txBody>
      </p:sp>
      <p:pic>
        <p:nvPicPr>
          <p:cNvPr id="161" name="Google Shape;161;g5ec05c635b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750" y="3429000"/>
            <a:ext cx="4572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c05c635b_0_5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Modern Operating Systems</a:t>
            </a:r>
            <a:endParaRPr/>
          </a:p>
        </p:txBody>
      </p:sp>
      <p:pic>
        <p:nvPicPr>
          <p:cNvPr id="167" name="Google Shape;167;g5ec05c635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" y="1107677"/>
            <a:ext cx="7980598" cy="55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ec05c635b_0_6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Modern Operating Systems</a:t>
            </a:r>
            <a:endParaRPr/>
          </a:p>
        </p:txBody>
      </p:sp>
      <p:sp>
        <p:nvSpPr>
          <p:cNvPr id="173" name="Google Shape;173;g5ec05c635b_0_6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GNU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GNU is Not Unix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1983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Richard Stallman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Free Software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Freedom to investigate and change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Free Software Foundation (1985)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GNU General Public License (GPL)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Minix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Created at a university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Linux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1991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Linus Torvalds wanted to add features to Minix but wasn’t allowed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Decided to create a new Operating System under GPL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g5ec05c635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325" y="1774225"/>
            <a:ext cx="1264750" cy="1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5ec05c635b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000" y="3798513"/>
            <a:ext cx="11430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c05c635b_0_8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Linux</a:t>
            </a:r>
            <a:endParaRPr/>
          </a:p>
        </p:txBody>
      </p:sp>
      <p:pic>
        <p:nvPicPr>
          <p:cNvPr id="181" name="Google Shape;181;g5ec05c635b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00" y="1016700"/>
            <a:ext cx="7588874" cy="56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ec05c635b_0_9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Linux</a:t>
            </a:r>
            <a:endParaRPr/>
          </a:p>
        </p:txBody>
      </p:sp>
      <p:sp>
        <p:nvSpPr>
          <p:cNvPr id="187" name="Google Shape;187;g5ec05c635b_0_94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Generally two Operable modes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CLI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Command Line Interface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Provided by the Shell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GUI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Graphical User Interface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Provided by the X server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g5ec05c635b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72" y="4027850"/>
            <a:ext cx="2236025" cy="2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5ec05c635b_0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550" y="3678401"/>
            <a:ext cx="5147250" cy="27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ec05c635b_0_10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Linux</a:t>
            </a:r>
            <a:endParaRPr/>
          </a:p>
        </p:txBody>
      </p:sp>
      <p:sp>
        <p:nvSpPr>
          <p:cNvPr id="195" name="Google Shape;195;g5ec05c635b_0_103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Distributions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Debian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Ubuntu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Red Hat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Enterprise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ArchLinux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Rolling updates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Gentoo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Hundreds of Linux Operating Systems with many developed for special purposes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Embedded: i.e. Android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Desktop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Server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c05c635b_0_109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Filesystem</a:t>
            </a:r>
            <a:endParaRPr/>
          </a:p>
        </p:txBody>
      </p:sp>
      <p:sp>
        <p:nvSpPr>
          <p:cNvPr id="201" name="Google Shape;201;g5ec05c635b_0_109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A Filesystem is a way of organising files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Windows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C:/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D:/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Unix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/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/home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/dev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/etc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c05c635b_0_11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Filesystem</a:t>
            </a:r>
            <a:endParaRPr/>
          </a:p>
        </p:txBody>
      </p:sp>
      <p:pic>
        <p:nvPicPr>
          <p:cNvPr id="207" name="Google Shape;207;g5ec05c635b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8514"/>
            <a:ext cx="8839200" cy="481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c05c635b_0_12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Filesystem</a:t>
            </a:r>
            <a:endParaRPr/>
          </a:p>
        </p:txBody>
      </p:sp>
      <p:pic>
        <p:nvPicPr>
          <p:cNvPr id="213" name="Google Shape;213;g5ec05c635b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0" y="1970805"/>
            <a:ext cx="8834250" cy="37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Operating Systems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Brief history of Operating Systems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File System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File Commands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cd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mkdir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mv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ls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cat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tail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less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wc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ec05c635b_0_14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Filesystem</a:t>
            </a:r>
            <a:endParaRPr/>
          </a:p>
        </p:txBody>
      </p:sp>
      <p:sp>
        <p:nvSpPr>
          <p:cNvPr id="219" name="Google Shape;219;g5ec05c635b_0_14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Permissions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Root user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group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rwx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c05c635b_0_282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Filesystem</a:t>
            </a:r>
            <a:endParaRPr/>
          </a:p>
        </p:txBody>
      </p:sp>
      <p:sp>
        <p:nvSpPr>
          <p:cNvPr id="225" name="Google Shape;225;g5ec05c635b_0_282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Permissions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Root user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group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rwx</a:t>
            </a:r>
            <a:endParaRPr/>
          </a:p>
        </p:txBody>
      </p:sp>
      <p:pic>
        <p:nvPicPr>
          <p:cNvPr id="226" name="Google Shape;226;g5ec05c635b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672"/>
            <a:ext cx="9144000" cy="6774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ec05c635b_0_23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Help Command</a:t>
            </a:r>
            <a:endParaRPr/>
          </a:p>
        </p:txBody>
      </p:sp>
      <p:sp>
        <p:nvSpPr>
          <p:cNvPr id="232" name="Google Shape;232;g5ec05c635b_0_23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man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This is the command used to show the manual pages. Is useful to see information about commands and information about flags to use them.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man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c05c635b_0_25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Help Command</a:t>
            </a:r>
            <a:endParaRPr/>
          </a:p>
        </p:txBody>
      </p:sp>
      <p:sp>
        <p:nvSpPr>
          <p:cNvPr id="238" name="Google Shape;238;g5ec05c635b_0_25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pwd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This command prints the current directory where we are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pwd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c05c635b_0_14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44" name="Google Shape;244;g5ec05c635b_0_14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cd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cd command allows us to change directories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man cd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ec05c635b_0_15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50" name="Google Shape;250;g5ec05c635b_0_15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mkdir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mkdir command creates a directory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man mkdir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c05c635b_0_26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56" name="Google Shape;256;g5ec05c635b_0_26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rmdir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rmdir command removes a directory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man rmdir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ec05c635b_0_15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62" name="Google Shape;262;g5ec05c635b_0_15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mv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mv command allows us to move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man mv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c05c635b_0_13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68" name="Google Shape;268;g5ec05c635b_0_13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ls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command is used to list the contents of a folder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Usually used with other flags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One common usage is: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ls -lrt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This specific flags list more data, order by time, putting the latest modified file/folder at the bottom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ls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c05c635b_0_16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74" name="Google Shape;274;g5ec05c635b_0_16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cat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Main command used to see the content of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cat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c05c635b_0_0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102" name="Google Shape;102;g5ec05c635b_0_0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Processes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Process Commands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ps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kill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top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Networking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OSI Layer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TCP/IP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Networking commands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ping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nslookup / dig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Curl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ssh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c05c635b_0_16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80" name="Google Shape;280;g5ec05c635b_0_16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tail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Used to read a file from the bottom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When used with the flag (-f) it shows on the screen the files while they are appended to the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We can see the stream of data being written in the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tail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c05c635b_0_17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86" name="Google Shape;286;g5ec05c635b_0_17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less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Used to read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less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ec05c635b_0_17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92" name="Google Shape;292;g5ec05c635b_0_17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wc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Useful command to count the lines of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Usage: wc -l file_name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wc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ec05c635b_0_24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298" name="Google Shape;298;g5ec05c635b_0_24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chown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chown command is used to change the owner of a file or directory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Usually used to change something from our user to root or viceversa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chown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c05c635b_0_23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304" name="Google Shape;304;g5ec05c635b_0_23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chmod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command chmod allows us to change the permissions of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Remember file permissions are rwx (read/write/execute)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rwx are represented with bits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chmod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c05c635b_0_26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File Commands</a:t>
            </a:r>
            <a:endParaRPr/>
          </a:p>
        </p:txBody>
      </p:sp>
      <p:sp>
        <p:nvSpPr>
          <p:cNvPr id="310" name="Google Shape;310;g5ec05c635b_0_26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rm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command rm removes a file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Usage: rm filename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rm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c05c635b_0_18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Processes</a:t>
            </a:r>
            <a:endParaRPr/>
          </a:p>
        </p:txBody>
      </p:sp>
      <p:sp>
        <p:nvSpPr>
          <p:cNvPr id="316" name="Google Shape;316;g5ec05c635b_0_18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 dirty="0">
              <a:solidFill>
                <a:schemeClr val="tx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 dirty="0">
                <a:solidFill>
                  <a:schemeClr val="tx1"/>
                </a:solidFill>
              </a:rPr>
              <a:t>I</a:t>
            </a:r>
            <a:r>
              <a:rPr lang="en-GB" dirty="0">
                <a:solidFill>
                  <a:schemeClr val="tx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nstance</a:t>
            </a:r>
            <a:r>
              <a:rPr lang="en-GB" dirty="0">
                <a:solidFill>
                  <a:schemeClr val="tx1"/>
                </a:solidFill>
              </a:rPr>
              <a:t> of a</a:t>
            </a:r>
            <a:r>
              <a:rPr lang="en-GB" dirty="0">
                <a:solidFill>
                  <a:schemeClr val="tx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computer program</a:t>
            </a:r>
            <a:r>
              <a:rPr lang="en-GB" dirty="0">
                <a:solidFill>
                  <a:schemeClr val="tx1"/>
                </a:solidFill>
              </a:rPr>
              <a:t> that is being executed by one or many threads</a:t>
            </a:r>
            <a:endParaRPr dirty="0">
              <a:solidFill>
                <a:schemeClr val="tx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 dirty="0">
                <a:solidFill>
                  <a:schemeClr val="tx1"/>
                </a:solidFill>
              </a:rPr>
              <a:t>/proc</a:t>
            </a:r>
            <a:endParaRPr dirty="0">
              <a:solidFill>
                <a:schemeClr val="tx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317" name="Google Shape;317;g5ec05c635b_0_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877" y="2772175"/>
            <a:ext cx="3715525" cy="37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ec05c635b_0_27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Unix Processes</a:t>
            </a:r>
            <a:endParaRPr/>
          </a:p>
        </p:txBody>
      </p:sp>
      <p:sp>
        <p:nvSpPr>
          <p:cNvPr id="323" name="Google Shape;323;g5ec05c635b_0_274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I</a:t>
            </a:r>
            <a:r>
              <a:rPr lang="en-GB">
                <a:uFill>
                  <a:noFill/>
                </a:uFill>
                <a:hlinkClick r:id="rId3"/>
              </a:rPr>
              <a:t>nstance</a:t>
            </a:r>
            <a:r>
              <a:rPr lang="en-GB"/>
              <a:t> ofa</a:t>
            </a:r>
            <a:r>
              <a:rPr lang="en-GB">
                <a:uFill>
                  <a:noFill/>
                </a:uFill>
                <a:hlinkClick r:id="rId4"/>
              </a:rPr>
              <a:t> computer program</a:t>
            </a:r>
            <a:r>
              <a:rPr lang="en-GB"/>
              <a:t> that is being executed by one or many threads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/proc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g5ec05c635b_0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877" y="2772175"/>
            <a:ext cx="3715525" cy="371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5ec05c635b_0_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851"/>
            <a:ext cx="9144000" cy="679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ec05c635b_0_18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Process Commands</a:t>
            </a:r>
            <a:endParaRPr/>
          </a:p>
        </p:txBody>
      </p:sp>
      <p:sp>
        <p:nvSpPr>
          <p:cNvPr id="331" name="Google Shape;331;g5ec05c635b_0_18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ps command lists all the processes and we can see what is their process id (PID).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process ID is needed to be able to kill a process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ps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ec05c635b_0_19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Process Commands</a:t>
            </a:r>
            <a:endParaRPr/>
          </a:p>
        </p:txBody>
      </p:sp>
      <p:sp>
        <p:nvSpPr>
          <p:cNvPr id="337" name="Google Shape;337;g5ec05c635b_0_19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kill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Terminates a process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We can send different signals to the process but the most common one in order to stop it is SIGKILL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We send the signal with: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kill -9 process_id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kill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eb11c5138_0_58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14" name="Google Shape;114;g5eb11c5138_0_58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First computers usually run one single process at a time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Operators had to manually update punch cards to change computer behaviour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System Operators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Computers got faster it took more time for operators to update programs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There was a need to allow computers to operate themselves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Operating System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Programs that allow to manage other programs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Interface with hardware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Drivers</a:t>
            </a:r>
            <a:endParaRPr/>
          </a:p>
          <a:p>
            <a:pPr marL="13716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ec05c635b_0_19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Process Commands</a:t>
            </a:r>
            <a:endParaRPr/>
          </a:p>
        </p:txBody>
      </p:sp>
      <p:sp>
        <p:nvSpPr>
          <p:cNvPr id="343" name="Google Shape;343;g5ec05c635b_0_19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top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Allows us to know the status of the machine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Shows resources used by the different processes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Memory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CPU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We can see if a process is stuck or is doing some work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top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2A94-2A39-7245-A42C-5F5CA7631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&amp; Internet</a:t>
            </a:r>
          </a:p>
        </p:txBody>
      </p:sp>
      <p:pic>
        <p:nvPicPr>
          <p:cNvPr id="5122" name="Picture 2" descr="Cables submarinos y la era de Internet - Ufinet">
            <a:extLst>
              <a:ext uri="{FF2B5EF4-FFF2-40B4-BE49-F238E27FC236}">
                <a16:creationId xmlns:a16="http://schemas.microsoft.com/office/drawing/2014/main" id="{766F9A16-68D5-B34E-BBBD-18F8741EDE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43906"/>
            <a:ext cx="82296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661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ec05c635b_0_20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49" name="Google Shape;349;g5ec05c635b_0_20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Networking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How computers interacts between each other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" name="Google Shape;350;g5ec05c635b_0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613" y="2457663"/>
            <a:ext cx="515302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ec05c635b_0_289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56" name="Google Shape;356;g5ec05c635b_0_289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g5ec05c635b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42913"/>
            <a:ext cx="4762500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ec05c635b_0_297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63" name="Google Shape;363;g5ec05c635b_0_297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TCP/IP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g5ec05c635b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38" y="2117838"/>
            <a:ext cx="60102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ec05c635b_0_30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70" name="Google Shape;370;g5ec05c635b_0_304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IP Address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IPv4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32 bit number identifying on a network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192.168.1.1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IPv6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128 bit number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2001:db8:0:1234:0:567:8:1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g5ec05c635b_0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75" y="3553625"/>
            <a:ext cx="5125799" cy="30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ec05c635b_0_317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77" name="Google Shape;377;g5ec05c635b_0_317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IP Packet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g5ec05c635b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13" y="2272238"/>
            <a:ext cx="77057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ec05c635b_0_325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Networking</a:t>
            </a:r>
            <a:endParaRPr/>
          </a:p>
        </p:txBody>
      </p:sp>
      <p:sp>
        <p:nvSpPr>
          <p:cNvPr id="384" name="Google Shape;384;g5ec05c635b_0_325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DNS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hostname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g5ec05c635b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950" y="2403525"/>
            <a:ext cx="7592100" cy="37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ec05c635b_0_20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 Commands</a:t>
            </a:r>
            <a:endParaRPr/>
          </a:p>
        </p:txBody>
      </p:sp>
      <p:sp>
        <p:nvSpPr>
          <p:cNvPr id="391" name="Google Shape;391;g5ec05c635b_0_20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ping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Ping is a tool that allow us to send a network packet to another host and see whether the host is responding or not.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We can check connectivity with it.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ping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ec05c635b_0_21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 Commands</a:t>
            </a:r>
            <a:endParaRPr/>
          </a:p>
        </p:txBody>
      </p:sp>
      <p:sp>
        <p:nvSpPr>
          <p:cNvPr id="397" name="Google Shape;397;g5ec05c635b_0_21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Nslookup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It allows us to make DNS resolutions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From a hostname (google.com) to an IP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nslookup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ec05c635b_0_5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20" name="Google Shape;120;g5ec05c635b_0_5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Operating system is the first thing to start when the computer is turned on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Subsequently all other programs are launched by the OS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Interfacing with early peripherals (such as the first printers) was very low level requiring programmers to know every detail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Programmers didn’t had all possible peripherals to test on them their software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Operating Systems created to provide API between programs and peripherals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Device Drivers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Programmers to integrate with I/O devices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ec05c635b_0_22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Network Commands</a:t>
            </a:r>
            <a:endParaRPr/>
          </a:p>
        </p:txBody>
      </p:sp>
      <p:sp>
        <p:nvSpPr>
          <p:cNvPr id="403" name="Google Shape;403;g5ec05c635b_0_221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Curl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Allows us to make HTTP or HTTPS requests from the command line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Really useful to make requests to API to download documents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Terminal man curl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f2511f5be_0_336"/>
          <p:cNvSpPr/>
          <p:nvPr/>
        </p:nvSpPr>
        <p:spPr>
          <a:xfrm>
            <a:off x="0" y="1728788"/>
            <a:ext cx="9144000" cy="2948100"/>
          </a:xfrm>
          <a:prstGeom prst="rect">
            <a:avLst/>
          </a:prstGeom>
          <a:solidFill>
            <a:srgbClr val="009D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5f2511f5be_0_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300" y="1728788"/>
            <a:ext cx="5384800" cy="29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ec05c635b_0_10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26" name="Google Shape;126;g5ec05c635b_0_10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Programmers could call higher function calls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print()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Operating system knows how to integrate this with the I/O device (example printer or screen)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Use of several programs at the same time on a single CPU - Multitasking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Scheduler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Waiting for I/O → Slow calls to external devices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g5ec05c635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99" y="4430600"/>
            <a:ext cx="4147900" cy="23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c05c635b_0_1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33" name="Google Shape;133;g5ec05c635b_0_16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Each program needs its own memory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OS allocates each program its own block of memory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Virtual Memory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Each program thinks its memory as if it starts at addr 0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Memory Protection</a:t>
            </a:r>
            <a:endParaRPr/>
          </a:p>
          <a:p>
            <a: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Each programs only have access to its block of memory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Terminal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Screen and keyboard connected to computer</a:t>
            </a:r>
            <a:endParaRPr/>
          </a:p>
        </p:txBody>
      </p:sp>
      <p:pic>
        <p:nvPicPr>
          <p:cNvPr id="134" name="Google Shape;134;g5ec05c635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875" y="4365925"/>
            <a:ext cx="2405251" cy="21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5ec05c635b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25" y="4277488"/>
            <a:ext cx="2857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c05c635b_0_25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41" name="Google Shape;141;g5ec05c635b_0_25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g5ec05c635b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50" y="1092925"/>
            <a:ext cx="6363825" cy="56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c05c635b_0_3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What’s an Operating System?</a:t>
            </a:r>
            <a:endParaRPr/>
          </a:p>
        </p:txBody>
      </p:sp>
      <p:sp>
        <p:nvSpPr>
          <p:cNvPr id="148" name="Google Shape;148;g5ec05c635b_0_33"/>
          <p:cNvSpPr txBox="1">
            <a:spLocks noGrp="1"/>
          </p:cNvSpPr>
          <p:nvPr>
            <p:ph type="body" idx="1"/>
          </p:nvPr>
        </p:nvSpPr>
        <p:spPr>
          <a:xfrm>
            <a:off x="457200" y="12233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000"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Several users on a computer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Time-sharing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Each user allowed to use a fraction of the time of the computer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Multics (OS) 1969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Multiplexed Information and Computing Service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Influential early</a:t>
            </a:r>
            <a:r>
              <a:rPr lang="en-GB">
                <a:uFill>
                  <a:noFill/>
                </a:uFill>
                <a:hlinkClick r:id="rId3"/>
              </a:rPr>
              <a:t> time-sharing</a:t>
            </a:r>
            <a:r>
              <a:rPr lang="en-GB">
                <a:uFill>
                  <a:noFill/>
                </a:uFill>
                <a:hlinkClick r:id="rId4"/>
              </a:rPr>
              <a:t> operating system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Based on the concept of a</a:t>
            </a:r>
            <a:r>
              <a:rPr lang="en-GB">
                <a:uFill>
                  <a:noFill/>
                </a:uFill>
                <a:hlinkClick r:id="rId5"/>
              </a:rPr>
              <a:t> single-level memory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All modern OS were influenced by multics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One of the main problems on its commercial success it was too complex and over-engineered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54E49E1D96AB49A65F896A41828100" ma:contentTypeVersion="2" ma:contentTypeDescription="Create a new document." ma:contentTypeScope="" ma:versionID="a72fe18f0dcd4312eb5b1c6136e7f8af">
  <xsd:schema xmlns:xsd="http://www.w3.org/2001/XMLSchema" xmlns:xs="http://www.w3.org/2001/XMLSchema" xmlns:p="http://schemas.microsoft.com/office/2006/metadata/properties" xmlns:ns2="8df59d0f-b298-4b64-a062-ebad9a6026c9" targetNamespace="http://schemas.microsoft.com/office/2006/metadata/properties" ma:root="true" ma:fieldsID="805b6419f02e53fbbeb2f233089de252" ns2:_="">
    <xsd:import namespace="8df59d0f-b298-4b64-a062-ebad9a6026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59d0f-b298-4b64-a062-ebad9a6026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A98751-4F69-4806-A663-2FDD0AE63D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59384-4187-4E0F-BB5F-E9F79B906E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f59d0f-b298-4b64-a062-ebad9a6026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9148AE-548E-47CD-8DE6-8A5D3A3355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1203</Words>
  <Application>Microsoft Macintosh PowerPoint</Application>
  <PresentationFormat>On-screen Show (4:3)</PresentationFormat>
  <Paragraphs>307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Avenir</vt:lpstr>
      <vt:lpstr>Calibri</vt:lpstr>
      <vt:lpstr>Noto Sans Symbols</vt:lpstr>
      <vt:lpstr>Tema de Office</vt:lpstr>
      <vt:lpstr>PowerPoint Presentation</vt:lpstr>
      <vt:lpstr>Contents</vt:lpstr>
      <vt:lpstr>Contents</vt:lpstr>
      <vt:lpstr>What’s an Operating System?</vt:lpstr>
      <vt:lpstr>What’s an Operating System?</vt:lpstr>
      <vt:lpstr>What’s an Operating System?</vt:lpstr>
      <vt:lpstr>What’s an Operating System?</vt:lpstr>
      <vt:lpstr>What’s an Operating System?</vt:lpstr>
      <vt:lpstr>What’s an Operating System?</vt:lpstr>
      <vt:lpstr>Modern Operating Systems</vt:lpstr>
      <vt:lpstr>Modern Operating Systems</vt:lpstr>
      <vt:lpstr>Modern Operating Systems</vt:lpstr>
      <vt:lpstr>Modern Operating Systems</vt:lpstr>
      <vt:lpstr>Linux</vt:lpstr>
      <vt:lpstr>Linux</vt:lpstr>
      <vt:lpstr>Linux</vt:lpstr>
      <vt:lpstr>Unix Filesystem</vt:lpstr>
      <vt:lpstr>Unix Filesystem</vt:lpstr>
      <vt:lpstr>Unix Filesystem</vt:lpstr>
      <vt:lpstr>Unix Filesystem</vt:lpstr>
      <vt:lpstr>Unix Filesystem</vt:lpstr>
      <vt:lpstr>Help Command</vt:lpstr>
      <vt:lpstr>Help Command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File Commands</vt:lpstr>
      <vt:lpstr>Unix Processes</vt:lpstr>
      <vt:lpstr>Unix Processes</vt:lpstr>
      <vt:lpstr>Process Commands</vt:lpstr>
      <vt:lpstr>Process Commands</vt:lpstr>
      <vt:lpstr>Process Commands</vt:lpstr>
      <vt:lpstr>Networking &amp; Internet</vt:lpstr>
      <vt:lpstr>Networking</vt:lpstr>
      <vt:lpstr>Networking</vt:lpstr>
      <vt:lpstr>Networking</vt:lpstr>
      <vt:lpstr>Networking</vt:lpstr>
      <vt:lpstr>Networking</vt:lpstr>
      <vt:lpstr>Networking</vt:lpstr>
      <vt:lpstr>Network Commands</vt:lpstr>
      <vt:lpstr>Network Commands</vt:lpstr>
      <vt:lpstr>Network Commands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 Clotet</dc:creator>
  <cp:lastModifiedBy>Sergio Gago</cp:lastModifiedBy>
  <cp:revision>3</cp:revision>
  <dcterms:created xsi:type="dcterms:W3CDTF">2016-07-18T16:09:55Z</dcterms:created>
  <dcterms:modified xsi:type="dcterms:W3CDTF">2020-09-01T11:42:22Z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0x0101005E54E49E1D96AB49A65F896A41828100</vt:lpwstr>
  </property>
</Properties>
</file>